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61" r:id="rId3"/>
    <p:sldId id="263" r:id="rId4"/>
    <p:sldId id="258" r:id="rId5"/>
    <p:sldId id="265" r:id="rId6"/>
    <p:sldId id="262" r:id="rId7"/>
    <p:sldId id="264" r:id="rId8"/>
    <p:sldId id="267" r:id="rId9"/>
    <p:sldId id="260" r:id="rId10"/>
    <p:sldId id="259" r:id="rId11"/>
    <p:sldId id="266" r:id="rId12"/>
    <p:sldId id="268" r:id="rId13"/>
    <p:sldId id="269"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08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bg>
      <p:bgRef idx="1001">
        <a:schemeClr val="bg2"/>
      </p:bgRef>
    </p:bg>
    <p:spTree>
      <p:nvGrpSpPr>
        <p:cNvPr id="1" name=""/>
        <p:cNvGrpSpPr/>
        <p:nvPr/>
      </p:nvGrpSpPr>
      <p:grpSpPr>
        <a:xfrm>
          <a:off x="0" y="0"/>
          <a:ext cx="0" cy="0"/>
          <a:chOff x="0" y="0"/>
          <a:chExt cx="0" cy="0"/>
        </a:xfrm>
      </p:grpSpPr>
      <p:sp>
        <p:nvSpPr>
          <p:cNvPr id="7" name="Retângulo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ângulo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tângulo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ítulo 7"/>
          <p:cNvSpPr>
            <a:spLocks noGrp="1"/>
          </p:cNvSpPr>
          <p:nvPr>
            <p:ph type="ctrTitle"/>
          </p:nvPr>
        </p:nvSpPr>
        <p:spPr>
          <a:xfrm>
            <a:off x="2362200" y="4038600"/>
            <a:ext cx="6477000" cy="1828800"/>
          </a:xfrm>
        </p:spPr>
        <p:txBody>
          <a:bodyPr anchor="b"/>
          <a:lstStyle>
            <a:lvl1pPr>
              <a:defRPr cap="all" baseline="0"/>
            </a:lvl1pPr>
          </a:lstStyle>
          <a:p>
            <a:r>
              <a:rPr kumimoji="0" lang="pt-BR" smtClean="0"/>
              <a:t>Clique para editar o estilo do título mestre</a:t>
            </a:r>
            <a:endParaRPr kumimoji="0" lang="en-US"/>
          </a:p>
        </p:txBody>
      </p:sp>
      <p:sp>
        <p:nvSpPr>
          <p:cNvPr id="9" name="Subtítulo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t-BR" smtClean="0"/>
              <a:t>Clique para editar o estilo do subtítulo mestre</a:t>
            </a:r>
            <a:endParaRPr kumimoji="0" lang="en-US"/>
          </a:p>
        </p:txBody>
      </p:sp>
      <p:sp>
        <p:nvSpPr>
          <p:cNvPr id="28" name="Espaço Reservado para Data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38F4BEB-7547-4BF5-B35D-1AEC445F20B1}" type="datetimeFigureOut">
              <a:rPr lang="pt-BR" smtClean="0"/>
              <a:pPr/>
              <a:t>30/01/2014</a:t>
            </a:fld>
            <a:endParaRPr lang="pt-BR"/>
          </a:p>
        </p:txBody>
      </p:sp>
      <p:sp>
        <p:nvSpPr>
          <p:cNvPr id="17" name="Espaço Reservado para Rodapé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pt-BR"/>
          </a:p>
        </p:txBody>
      </p:sp>
      <p:sp>
        <p:nvSpPr>
          <p:cNvPr id="29" name="Espaço Reservado para Número de Slide 28"/>
          <p:cNvSpPr>
            <a:spLocks noGrp="1"/>
          </p:cNvSpPr>
          <p:nvPr>
            <p:ph type="sldNum" sz="quarter" idx="12"/>
          </p:nvPr>
        </p:nvSpPr>
        <p:spPr>
          <a:xfrm>
            <a:off x="8001000" y="228600"/>
            <a:ext cx="838200" cy="381000"/>
          </a:xfrm>
        </p:spPr>
        <p:txBody>
          <a:bodyPr/>
          <a:lstStyle>
            <a:lvl1pPr>
              <a:defRPr>
                <a:solidFill>
                  <a:schemeClr val="tx2"/>
                </a:solidFill>
              </a:defRPr>
            </a:lvl1pPr>
          </a:lstStyle>
          <a:p>
            <a:fld id="{904672DA-0044-4031-8CB7-996FFF6B4E86}" type="slidenum">
              <a:rPr lang="pt-BR" smtClean="0"/>
              <a:pPr/>
              <a:t>‹nº›</a:t>
            </a:fld>
            <a:endParaRPr lang="pt-B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p:txBody>
          <a:bodyPr vert="eaVer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p>
            <a:fld id="{F38F4BEB-7547-4BF5-B35D-1AEC445F20B1}" type="datetimeFigureOut">
              <a:rPr lang="pt-BR" smtClean="0"/>
              <a:pPr/>
              <a:t>30/01/2014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904672DA-0044-4031-8CB7-996FFF6B4E86}" type="slidenum">
              <a:rPr lang="pt-BR" smtClean="0"/>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e texto verticais">
    <p:bg>
      <p:bgRef idx="1001">
        <a:schemeClr val="bg1"/>
      </p:bgRef>
    </p:bg>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53200" y="609600"/>
            <a:ext cx="2057400" cy="5516563"/>
          </a:xfrm>
        </p:spPr>
        <p:txBody>
          <a:bodyPr vert="eaVer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a:xfrm>
            <a:off x="457200" y="609600"/>
            <a:ext cx="5562600" cy="5516564"/>
          </a:xfrm>
        </p:spPr>
        <p:txBody>
          <a:bodyPr vert="eaVer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a:xfrm>
            <a:off x="6553200" y="6248402"/>
            <a:ext cx="2209800" cy="365125"/>
          </a:xfrm>
        </p:spPr>
        <p:txBody>
          <a:bodyPr/>
          <a:lstStyle/>
          <a:p>
            <a:fld id="{F38F4BEB-7547-4BF5-B35D-1AEC445F20B1}" type="datetimeFigureOut">
              <a:rPr lang="pt-BR" smtClean="0"/>
              <a:pPr/>
              <a:t>30/01/2014</a:t>
            </a:fld>
            <a:endParaRPr lang="pt-BR"/>
          </a:p>
        </p:txBody>
      </p:sp>
      <p:sp>
        <p:nvSpPr>
          <p:cNvPr id="5" name="Espaço Reservado para Rodapé 4"/>
          <p:cNvSpPr>
            <a:spLocks noGrp="1"/>
          </p:cNvSpPr>
          <p:nvPr>
            <p:ph type="ftr" sz="quarter" idx="11"/>
          </p:nvPr>
        </p:nvSpPr>
        <p:spPr>
          <a:xfrm>
            <a:off x="457201" y="6248207"/>
            <a:ext cx="5573483" cy="365125"/>
          </a:xfrm>
        </p:spPr>
        <p:txBody>
          <a:bodyPr/>
          <a:lstStyle/>
          <a:p>
            <a:endParaRPr lang="pt-BR"/>
          </a:p>
        </p:txBody>
      </p:sp>
      <p:sp>
        <p:nvSpPr>
          <p:cNvPr id="7" name="Retângulo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tângulo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tângulo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Espaço Reservado para Número de Slide 5"/>
          <p:cNvSpPr>
            <a:spLocks noGrp="1"/>
          </p:cNvSpPr>
          <p:nvPr>
            <p:ph type="sldNum" sz="quarter" idx="12"/>
          </p:nvPr>
        </p:nvSpPr>
        <p:spPr>
          <a:xfrm rot="5400000">
            <a:off x="5989638" y="144462"/>
            <a:ext cx="533400" cy="244476"/>
          </a:xfrm>
        </p:spPr>
        <p:txBody>
          <a:bodyPr/>
          <a:lstStyle/>
          <a:p>
            <a:fld id="{904672DA-0044-4031-8CB7-996FFF6B4E86}" type="slidenum">
              <a:rPr lang="pt-BR" smtClean="0"/>
              <a:pPr/>
              <a:t>‹nº›</a:t>
            </a:fld>
            <a:endParaRPr lang="pt-B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612648" y="228600"/>
            <a:ext cx="8153400" cy="990600"/>
          </a:xfrm>
        </p:spPr>
        <p:txBody>
          <a:bodyPr/>
          <a:lstStyle/>
          <a:p>
            <a:r>
              <a:rPr kumimoji="0" lang="pt-BR" smtClean="0"/>
              <a:t>Clique para editar o estilo do título mestre</a:t>
            </a:r>
            <a:endParaRPr kumimoji="0" lang="en-US"/>
          </a:p>
        </p:txBody>
      </p:sp>
      <p:sp>
        <p:nvSpPr>
          <p:cNvPr id="4" name="Espaço Reservado para Data 3"/>
          <p:cNvSpPr>
            <a:spLocks noGrp="1"/>
          </p:cNvSpPr>
          <p:nvPr>
            <p:ph type="dt" sz="half" idx="10"/>
          </p:nvPr>
        </p:nvSpPr>
        <p:spPr/>
        <p:txBody>
          <a:bodyPr/>
          <a:lstStyle/>
          <a:p>
            <a:fld id="{F38F4BEB-7547-4BF5-B35D-1AEC445F20B1}" type="datetimeFigureOut">
              <a:rPr lang="pt-BR" smtClean="0"/>
              <a:pPr/>
              <a:t>30/01/2014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lvl1pPr>
              <a:defRPr>
                <a:solidFill>
                  <a:srgbClr val="FFFFFF"/>
                </a:solidFill>
              </a:defRPr>
            </a:lvl1pPr>
          </a:lstStyle>
          <a:p>
            <a:fld id="{904672DA-0044-4031-8CB7-996FFF6B4E86}" type="slidenum">
              <a:rPr lang="pt-BR" smtClean="0"/>
              <a:pPr/>
              <a:t>‹nº›</a:t>
            </a:fld>
            <a:endParaRPr lang="pt-BR"/>
          </a:p>
        </p:txBody>
      </p:sp>
      <p:sp>
        <p:nvSpPr>
          <p:cNvPr id="8" name="Espaço Reservado para Conteúdo 7"/>
          <p:cNvSpPr>
            <a:spLocks noGrp="1"/>
          </p:cNvSpPr>
          <p:nvPr>
            <p:ph sz="quarter" idx="1"/>
          </p:nvPr>
        </p:nvSpPr>
        <p:spPr>
          <a:xfrm>
            <a:off x="612648" y="1600200"/>
            <a:ext cx="8153400" cy="44958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bg>
      <p:bgRef idx="1003">
        <a:schemeClr val="bg1"/>
      </p:bgRef>
    </p:bg>
    <p:spTree>
      <p:nvGrpSpPr>
        <p:cNvPr id="1" name=""/>
        <p:cNvGrpSpPr/>
        <p:nvPr/>
      </p:nvGrpSpPr>
      <p:grpSpPr>
        <a:xfrm>
          <a:off x="0" y="0"/>
          <a:ext cx="0" cy="0"/>
          <a:chOff x="0" y="0"/>
          <a:chExt cx="0" cy="0"/>
        </a:xfrm>
      </p:grpSpPr>
      <p:sp>
        <p:nvSpPr>
          <p:cNvPr id="3" name="Espaço Reservado para Texto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t-BR" smtClean="0"/>
              <a:t>Clique para editar os estilos do texto mestre</a:t>
            </a:r>
          </a:p>
        </p:txBody>
      </p:sp>
      <p:sp>
        <p:nvSpPr>
          <p:cNvPr id="7" name="Retângulo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tângulo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ângulo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ítulo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pt-BR" smtClean="0"/>
              <a:t>Clique para editar o estilo do título mestre</a:t>
            </a:r>
            <a:endParaRPr kumimoji="0" lang="en-US"/>
          </a:p>
        </p:txBody>
      </p:sp>
      <p:sp>
        <p:nvSpPr>
          <p:cNvPr id="12" name="Espaço Reservado para Data 11"/>
          <p:cNvSpPr>
            <a:spLocks noGrp="1"/>
          </p:cNvSpPr>
          <p:nvPr>
            <p:ph type="dt" sz="half" idx="10"/>
          </p:nvPr>
        </p:nvSpPr>
        <p:spPr/>
        <p:txBody>
          <a:bodyPr/>
          <a:lstStyle/>
          <a:p>
            <a:fld id="{F38F4BEB-7547-4BF5-B35D-1AEC445F20B1}" type="datetimeFigureOut">
              <a:rPr lang="pt-BR" smtClean="0"/>
              <a:pPr/>
              <a:t>30/01/2014</a:t>
            </a:fld>
            <a:endParaRPr lang="pt-BR"/>
          </a:p>
        </p:txBody>
      </p:sp>
      <p:sp>
        <p:nvSpPr>
          <p:cNvPr id="13" name="Espaço Reservado para Número de Slide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04672DA-0044-4031-8CB7-996FFF6B4E86}" type="slidenum">
              <a:rPr lang="pt-BR" smtClean="0"/>
              <a:pPr/>
              <a:t>‹nº›</a:t>
            </a:fld>
            <a:endParaRPr lang="pt-BR"/>
          </a:p>
        </p:txBody>
      </p:sp>
      <p:sp>
        <p:nvSpPr>
          <p:cNvPr id="14" name="Espaço Reservado para Rodapé 13"/>
          <p:cNvSpPr>
            <a:spLocks noGrp="1"/>
          </p:cNvSpPr>
          <p:nvPr>
            <p:ph type="ftr" sz="quarter" idx="12"/>
          </p:nvPr>
        </p:nvSpPr>
        <p:spPr/>
        <p:txBody>
          <a:bodyPr/>
          <a:lstStyle/>
          <a:p>
            <a:endParaRPr lang="pt-B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9" name="Espaço Reservado para Conteúdo 8"/>
          <p:cNvSpPr>
            <a:spLocks noGrp="1"/>
          </p:cNvSpPr>
          <p:nvPr>
            <p:ph sz="quarter" idx="1"/>
          </p:nvPr>
        </p:nvSpPr>
        <p:spPr>
          <a:xfrm>
            <a:off x="609600" y="1589567"/>
            <a:ext cx="3886200" cy="45720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1" name="Espaço Reservado para Conteúdo 10"/>
          <p:cNvSpPr>
            <a:spLocks noGrp="1"/>
          </p:cNvSpPr>
          <p:nvPr>
            <p:ph sz="quarter" idx="2"/>
          </p:nvPr>
        </p:nvSpPr>
        <p:spPr>
          <a:xfrm>
            <a:off x="4844901" y="1589567"/>
            <a:ext cx="3886200" cy="45720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8" name="Espaço Reservado para Data 7"/>
          <p:cNvSpPr>
            <a:spLocks noGrp="1"/>
          </p:cNvSpPr>
          <p:nvPr>
            <p:ph type="dt" sz="half" idx="15"/>
          </p:nvPr>
        </p:nvSpPr>
        <p:spPr/>
        <p:txBody>
          <a:bodyPr rtlCol="0"/>
          <a:lstStyle/>
          <a:p>
            <a:fld id="{F38F4BEB-7547-4BF5-B35D-1AEC445F20B1}" type="datetimeFigureOut">
              <a:rPr lang="pt-BR" smtClean="0"/>
              <a:pPr/>
              <a:t>30/01/2014</a:t>
            </a:fld>
            <a:endParaRPr lang="pt-BR"/>
          </a:p>
        </p:txBody>
      </p:sp>
      <p:sp>
        <p:nvSpPr>
          <p:cNvPr id="10" name="Espaço Reservado para Número de Slide 9"/>
          <p:cNvSpPr>
            <a:spLocks noGrp="1"/>
          </p:cNvSpPr>
          <p:nvPr>
            <p:ph type="sldNum" sz="quarter" idx="16"/>
          </p:nvPr>
        </p:nvSpPr>
        <p:spPr/>
        <p:txBody>
          <a:bodyPr rtlCol="0"/>
          <a:lstStyle/>
          <a:p>
            <a:fld id="{904672DA-0044-4031-8CB7-996FFF6B4E86}" type="slidenum">
              <a:rPr lang="pt-BR" smtClean="0"/>
              <a:pPr/>
              <a:t>‹nº›</a:t>
            </a:fld>
            <a:endParaRPr lang="pt-BR"/>
          </a:p>
        </p:txBody>
      </p:sp>
      <p:sp>
        <p:nvSpPr>
          <p:cNvPr id="12" name="Espaço Reservado para Rodapé 11"/>
          <p:cNvSpPr>
            <a:spLocks noGrp="1"/>
          </p:cNvSpPr>
          <p:nvPr>
            <p:ph type="ftr" sz="quarter" idx="17"/>
          </p:nvPr>
        </p:nvSpPr>
        <p:spPr/>
        <p:txBody>
          <a:bodyPr rtlCol="0"/>
          <a:lstStyle/>
          <a:p>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533400" y="273050"/>
            <a:ext cx="8153400" cy="869950"/>
          </a:xfrm>
        </p:spPr>
        <p:txBody>
          <a:bodyPr anchor="ctr"/>
          <a:lstStyle>
            <a:lvl1pPr>
              <a:defRPr/>
            </a:lvl1pPr>
          </a:lstStyle>
          <a:p>
            <a:r>
              <a:rPr kumimoji="0" lang="pt-BR" smtClean="0"/>
              <a:t>Clique para editar o estilo do título mestre</a:t>
            </a:r>
            <a:endParaRPr kumimoji="0" lang="en-US"/>
          </a:p>
        </p:txBody>
      </p:sp>
      <p:sp>
        <p:nvSpPr>
          <p:cNvPr id="11" name="Espaço Reservado para Conteúdo 10"/>
          <p:cNvSpPr>
            <a:spLocks noGrp="1"/>
          </p:cNvSpPr>
          <p:nvPr>
            <p:ph sz="quarter" idx="2"/>
          </p:nvPr>
        </p:nvSpPr>
        <p:spPr>
          <a:xfrm>
            <a:off x="609600" y="2438400"/>
            <a:ext cx="3886200" cy="35814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3" name="Espaço Reservado para Conteúdo 12"/>
          <p:cNvSpPr>
            <a:spLocks noGrp="1"/>
          </p:cNvSpPr>
          <p:nvPr>
            <p:ph sz="quarter" idx="4"/>
          </p:nvPr>
        </p:nvSpPr>
        <p:spPr>
          <a:xfrm>
            <a:off x="4800600" y="2438400"/>
            <a:ext cx="3886200" cy="35814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0" name="Espaço Reservado para Data 9"/>
          <p:cNvSpPr>
            <a:spLocks noGrp="1"/>
          </p:cNvSpPr>
          <p:nvPr>
            <p:ph type="dt" sz="half" idx="15"/>
          </p:nvPr>
        </p:nvSpPr>
        <p:spPr/>
        <p:txBody>
          <a:bodyPr rtlCol="0"/>
          <a:lstStyle/>
          <a:p>
            <a:fld id="{F38F4BEB-7547-4BF5-B35D-1AEC445F20B1}" type="datetimeFigureOut">
              <a:rPr lang="pt-BR" smtClean="0"/>
              <a:pPr/>
              <a:t>30/01/2014</a:t>
            </a:fld>
            <a:endParaRPr lang="pt-BR"/>
          </a:p>
        </p:txBody>
      </p:sp>
      <p:sp>
        <p:nvSpPr>
          <p:cNvPr id="12" name="Espaço Reservado para Número de Slide 11"/>
          <p:cNvSpPr>
            <a:spLocks noGrp="1"/>
          </p:cNvSpPr>
          <p:nvPr>
            <p:ph type="sldNum" sz="quarter" idx="16"/>
          </p:nvPr>
        </p:nvSpPr>
        <p:spPr/>
        <p:txBody>
          <a:bodyPr rtlCol="0"/>
          <a:lstStyle/>
          <a:p>
            <a:fld id="{904672DA-0044-4031-8CB7-996FFF6B4E86}" type="slidenum">
              <a:rPr lang="pt-BR" smtClean="0"/>
              <a:pPr/>
              <a:t>‹nº›</a:t>
            </a:fld>
            <a:endParaRPr lang="pt-BR"/>
          </a:p>
        </p:txBody>
      </p:sp>
      <p:sp>
        <p:nvSpPr>
          <p:cNvPr id="14" name="Espaço Reservado para Rodapé 13"/>
          <p:cNvSpPr>
            <a:spLocks noGrp="1"/>
          </p:cNvSpPr>
          <p:nvPr>
            <p:ph type="ftr" sz="quarter" idx="17"/>
          </p:nvPr>
        </p:nvSpPr>
        <p:spPr/>
        <p:txBody>
          <a:bodyPr rtlCol="0"/>
          <a:lstStyle/>
          <a:p>
            <a:endParaRPr lang="pt-BR"/>
          </a:p>
        </p:txBody>
      </p:sp>
      <p:sp>
        <p:nvSpPr>
          <p:cNvPr id="16" name="Espaço Reservado para Texto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pt-BR" smtClean="0"/>
              <a:t>Clique para editar os estilos do texto mestre</a:t>
            </a:r>
          </a:p>
        </p:txBody>
      </p:sp>
      <p:sp>
        <p:nvSpPr>
          <p:cNvPr id="15" name="Espaço Reservado para Texto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pt-BR" smtClean="0"/>
              <a:t>Clique para editar os estilos do texto mestre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3" name="Espaço Reservado para Data 2"/>
          <p:cNvSpPr>
            <a:spLocks noGrp="1"/>
          </p:cNvSpPr>
          <p:nvPr>
            <p:ph type="dt" sz="half" idx="10"/>
          </p:nvPr>
        </p:nvSpPr>
        <p:spPr/>
        <p:txBody>
          <a:bodyPr/>
          <a:lstStyle/>
          <a:p>
            <a:fld id="{F38F4BEB-7547-4BF5-B35D-1AEC445F20B1}" type="datetimeFigureOut">
              <a:rPr lang="pt-BR" smtClean="0"/>
              <a:pPr/>
              <a:t>30/01/2014</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lvl1pPr>
              <a:defRPr>
                <a:solidFill>
                  <a:srgbClr val="FFFFFF"/>
                </a:solidFill>
              </a:defRPr>
            </a:lvl1pPr>
          </a:lstStyle>
          <a:p>
            <a:fld id="{904672DA-0044-4031-8CB7-996FFF6B4E86}" type="slidenum">
              <a:rPr lang="pt-BR" smtClean="0"/>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F38F4BEB-7547-4BF5-B35D-1AEC445F20B1}" type="datetimeFigureOut">
              <a:rPr lang="pt-BR" smtClean="0"/>
              <a:pPr/>
              <a:t>30/01/2014</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a:xfrm>
            <a:off x="0" y="6248400"/>
            <a:ext cx="533400" cy="381000"/>
          </a:xfrm>
        </p:spPr>
        <p:txBody>
          <a:bodyPr/>
          <a:lstStyle>
            <a:lvl1pPr>
              <a:defRPr>
                <a:solidFill>
                  <a:schemeClr val="tx2"/>
                </a:solidFill>
              </a:defRPr>
            </a:lvl1pPr>
          </a:lstStyle>
          <a:p>
            <a:fld id="{904672DA-0044-4031-8CB7-996FFF6B4E86}" type="slidenum">
              <a:rPr lang="pt-BR" smtClean="0"/>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09600" y="273050"/>
            <a:ext cx="8077200" cy="869950"/>
          </a:xfrm>
        </p:spPr>
        <p:txBody>
          <a:bodyPr anchor="ctr"/>
          <a:lstStyle>
            <a:lvl1pPr algn="l">
              <a:buNone/>
              <a:defRPr sz="4400" b="0"/>
            </a:lvl1pPr>
          </a:lstStyle>
          <a:p>
            <a:r>
              <a:rPr kumimoji="0" lang="pt-BR" smtClean="0"/>
              <a:t>Clique para editar o estilo do título mestre</a:t>
            </a:r>
            <a:endParaRPr kumimoji="0" lang="en-US"/>
          </a:p>
        </p:txBody>
      </p:sp>
      <p:sp>
        <p:nvSpPr>
          <p:cNvPr id="5" name="Espaço Reservado para Data 4"/>
          <p:cNvSpPr>
            <a:spLocks noGrp="1"/>
          </p:cNvSpPr>
          <p:nvPr>
            <p:ph type="dt" sz="half" idx="10"/>
          </p:nvPr>
        </p:nvSpPr>
        <p:spPr/>
        <p:txBody>
          <a:bodyPr/>
          <a:lstStyle/>
          <a:p>
            <a:fld id="{F38F4BEB-7547-4BF5-B35D-1AEC445F20B1}" type="datetimeFigureOut">
              <a:rPr lang="pt-BR" smtClean="0"/>
              <a:pPr/>
              <a:t>30/01/2014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lvl1pPr>
              <a:defRPr>
                <a:solidFill>
                  <a:srgbClr val="FFFFFF"/>
                </a:solidFill>
              </a:defRPr>
            </a:lvl1pPr>
          </a:lstStyle>
          <a:p>
            <a:fld id="{904672DA-0044-4031-8CB7-996FFF6B4E86}" type="slidenum">
              <a:rPr lang="pt-BR" smtClean="0"/>
              <a:pPr/>
              <a:t>‹nº›</a:t>
            </a:fld>
            <a:endParaRPr lang="pt-BR"/>
          </a:p>
        </p:txBody>
      </p:sp>
      <p:sp>
        <p:nvSpPr>
          <p:cNvPr id="3" name="Espaço Reservado para Texto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pt-BR" smtClean="0"/>
              <a:t>Clique para editar os estilos do texto mestre</a:t>
            </a:r>
          </a:p>
        </p:txBody>
      </p:sp>
      <p:sp>
        <p:nvSpPr>
          <p:cNvPr id="9" name="Espaço Reservado para Conteúdo 8"/>
          <p:cNvSpPr>
            <a:spLocks noGrp="1"/>
          </p:cNvSpPr>
          <p:nvPr>
            <p:ph sz="quarter" idx="1"/>
          </p:nvPr>
        </p:nvSpPr>
        <p:spPr>
          <a:xfrm>
            <a:off x="2362200" y="1752600"/>
            <a:ext cx="6400800" cy="44196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bg>
      <p:bgRef idx="1003">
        <a:schemeClr val="bg2"/>
      </p:bgRef>
    </p:bg>
    <p:spTree>
      <p:nvGrpSpPr>
        <p:cNvPr id="1" name=""/>
        <p:cNvGrpSpPr/>
        <p:nvPr/>
      </p:nvGrpSpPr>
      <p:grpSpPr>
        <a:xfrm>
          <a:off x="0" y="0"/>
          <a:ext cx="0" cy="0"/>
          <a:chOff x="0" y="0"/>
          <a:chExt cx="0" cy="0"/>
        </a:xfrm>
      </p:grpSpPr>
      <p:sp>
        <p:nvSpPr>
          <p:cNvPr id="4" name="Espaço Reservado para Texto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pt-BR" smtClean="0"/>
              <a:t>Clique para editar os estilos do texto mestre</a:t>
            </a:r>
          </a:p>
        </p:txBody>
      </p:sp>
      <p:sp>
        <p:nvSpPr>
          <p:cNvPr id="8" name="Retângulo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ângulo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ângulo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ítulo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pt-BR" smtClean="0"/>
              <a:t>Clique para editar o estilo do título mestre</a:t>
            </a:r>
            <a:endParaRPr kumimoji="0" lang="en-US"/>
          </a:p>
        </p:txBody>
      </p:sp>
      <p:sp>
        <p:nvSpPr>
          <p:cNvPr id="11" name="Retângulo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Espaço Reservado para Data 11"/>
          <p:cNvSpPr>
            <a:spLocks noGrp="1"/>
          </p:cNvSpPr>
          <p:nvPr>
            <p:ph type="dt" sz="half" idx="10"/>
          </p:nvPr>
        </p:nvSpPr>
        <p:spPr>
          <a:xfrm>
            <a:off x="6248400" y="6248400"/>
            <a:ext cx="2667000" cy="365125"/>
          </a:xfrm>
        </p:spPr>
        <p:txBody>
          <a:bodyPr rtlCol="0"/>
          <a:lstStyle/>
          <a:p>
            <a:fld id="{F38F4BEB-7547-4BF5-B35D-1AEC445F20B1}" type="datetimeFigureOut">
              <a:rPr lang="pt-BR" smtClean="0"/>
              <a:pPr/>
              <a:t>30/01/2014</a:t>
            </a:fld>
            <a:endParaRPr lang="pt-BR"/>
          </a:p>
        </p:txBody>
      </p:sp>
      <p:sp>
        <p:nvSpPr>
          <p:cNvPr id="13" name="Espaço Reservado para Número de Slide 12"/>
          <p:cNvSpPr>
            <a:spLocks noGrp="1"/>
          </p:cNvSpPr>
          <p:nvPr>
            <p:ph type="sldNum" sz="quarter" idx="11"/>
          </p:nvPr>
        </p:nvSpPr>
        <p:spPr>
          <a:xfrm>
            <a:off x="0" y="4667249"/>
            <a:ext cx="1447800" cy="663578"/>
          </a:xfrm>
        </p:spPr>
        <p:txBody>
          <a:bodyPr rtlCol="0"/>
          <a:lstStyle>
            <a:lvl1pPr>
              <a:defRPr sz="2800"/>
            </a:lvl1pPr>
          </a:lstStyle>
          <a:p>
            <a:fld id="{904672DA-0044-4031-8CB7-996FFF6B4E86}" type="slidenum">
              <a:rPr lang="pt-BR" smtClean="0"/>
              <a:pPr/>
              <a:t>‹nº›</a:t>
            </a:fld>
            <a:endParaRPr lang="pt-BR"/>
          </a:p>
        </p:txBody>
      </p:sp>
      <p:sp>
        <p:nvSpPr>
          <p:cNvPr id="14" name="Espaço Reservado para Rodapé 13"/>
          <p:cNvSpPr>
            <a:spLocks noGrp="1"/>
          </p:cNvSpPr>
          <p:nvPr>
            <p:ph type="ftr" sz="quarter" idx="12"/>
          </p:nvPr>
        </p:nvSpPr>
        <p:spPr>
          <a:xfrm>
            <a:off x="1600200" y="6248206"/>
            <a:ext cx="4572000" cy="365125"/>
          </a:xfrm>
        </p:spPr>
        <p:txBody>
          <a:bodyPr rtlCol="0"/>
          <a:lstStyle/>
          <a:p>
            <a:endParaRPr lang="pt-BR"/>
          </a:p>
        </p:txBody>
      </p:sp>
      <p:sp>
        <p:nvSpPr>
          <p:cNvPr id="3" name="Espaço Reservado para Imagem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pt-BR" smtClean="0"/>
              <a:t>Clique no ícone para adicionar uma imagem</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Espaço Reservado para Título 21"/>
          <p:cNvSpPr>
            <a:spLocks noGrp="1"/>
          </p:cNvSpPr>
          <p:nvPr>
            <p:ph type="title"/>
          </p:nvPr>
        </p:nvSpPr>
        <p:spPr>
          <a:xfrm>
            <a:off x="609600" y="228600"/>
            <a:ext cx="8153400" cy="990600"/>
          </a:xfrm>
          <a:prstGeom prst="rect">
            <a:avLst/>
          </a:prstGeom>
        </p:spPr>
        <p:txBody>
          <a:bodyPr vert="horz" anchor="ctr">
            <a:normAutofit/>
          </a:bodyPr>
          <a:lstStyle/>
          <a:p>
            <a:r>
              <a:rPr kumimoji="0" lang="pt-BR" smtClean="0"/>
              <a:t>Clique para editar o estilo do título mestre</a:t>
            </a:r>
            <a:endParaRPr kumimoji="0" lang="en-US"/>
          </a:p>
        </p:txBody>
      </p:sp>
      <p:sp>
        <p:nvSpPr>
          <p:cNvPr id="13" name="Espaço Reservado para Texto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pt-BR" smtClean="0"/>
              <a:t>Clique para editar os estilos do texto mestre</a:t>
            </a:r>
          </a:p>
          <a:p>
            <a:pPr lvl="1" eaLnBrk="1" latinLnBrk="0" hangingPunct="1"/>
            <a:r>
              <a:rPr kumimoji="0" lang="pt-BR" smtClean="0"/>
              <a:t>Segundo nível</a:t>
            </a:r>
          </a:p>
          <a:p>
            <a:pPr lvl="2" eaLnBrk="1" latinLnBrk="0" hangingPunct="1"/>
            <a:r>
              <a:rPr kumimoji="0" lang="pt-BR" smtClean="0"/>
              <a:t>Terceiro nível</a:t>
            </a:r>
          </a:p>
          <a:p>
            <a:pPr lvl="3" eaLnBrk="1" latinLnBrk="0" hangingPunct="1"/>
            <a:r>
              <a:rPr kumimoji="0" lang="pt-BR" smtClean="0"/>
              <a:t>Quarto nível</a:t>
            </a:r>
          </a:p>
          <a:p>
            <a:pPr lvl="4" eaLnBrk="1" latinLnBrk="0" hangingPunct="1"/>
            <a:r>
              <a:rPr kumimoji="0" lang="pt-BR" smtClean="0"/>
              <a:t>Quinto nível</a:t>
            </a:r>
            <a:endParaRPr kumimoji="0" lang="en-US"/>
          </a:p>
        </p:txBody>
      </p:sp>
      <p:sp>
        <p:nvSpPr>
          <p:cNvPr id="14" name="Espaço Reservado para Data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F38F4BEB-7547-4BF5-B35D-1AEC445F20B1}" type="datetimeFigureOut">
              <a:rPr lang="pt-BR" smtClean="0"/>
              <a:pPr/>
              <a:t>30/01/2014</a:t>
            </a:fld>
            <a:endParaRPr lang="pt-BR"/>
          </a:p>
        </p:txBody>
      </p:sp>
      <p:sp>
        <p:nvSpPr>
          <p:cNvPr id="3" name="Espaço Reservado para Rodapé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pt-BR"/>
          </a:p>
        </p:txBody>
      </p:sp>
      <p:sp>
        <p:nvSpPr>
          <p:cNvPr id="7" name="Retângulo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tângulo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ângulo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Espaço Reservado para Número de Slide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04672DA-0044-4031-8CB7-996FFF6B4E86}" type="slidenum">
              <a:rPr lang="pt-BR" smtClean="0"/>
              <a:pPr/>
              <a:t>‹nº›</a:t>
            </a:fld>
            <a:endParaRPr lang="pt-BR"/>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n-US" dirty="0" smtClean="0"/>
              <a:t>BD </a:t>
            </a:r>
            <a:r>
              <a:rPr lang="en-US" dirty="0" err="1" smtClean="0"/>
              <a:t>Distribuído</a:t>
            </a:r>
            <a:endParaRPr lang="pt-BR" dirty="0"/>
          </a:p>
        </p:txBody>
      </p:sp>
      <p:sp>
        <p:nvSpPr>
          <p:cNvPr id="3" name="Subtítulo 2"/>
          <p:cNvSpPr>
            <a:spLocks noGrp="1"/>
          </p:cNvSpPr>
          <p:nvPr>
            <p:ph type="subTitle" idx="1"/>
          </p:nvPr>
        </p:nvSpPr>
        <p:spPr/>
        <p:txBody>
          <a:bodyPr/>
          <a:lstStyle/>
          <a:p>
            <a:r>
              <a:rPr lang="en-US" dirty="0" err="1" smtClean="0"/>
              <a:t>Conceitos</a:t>
            </a:r>
            <a:r>
              <a:rPr lang="en-US" dirty="0" smtClean="0"/>
              <a:t> </a:t>
            </a:r>
            <a:r>
              <a:rPr lang="en-US" dirty="0" err="1" smtClean="0"/>
              <a:t>Iniciais</a:t>
            </a:r>
            <a:endParaRPr lang="pt-B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p:txBody>
          <a:bodyPr/>
          <a:lstStyle/>
          <a:p>
            <a:endParaRPr lang="pt-BR"/>
          </a:p>
        </p:txBody>
      </p:sp>
      <p:pic>
        <p:nvPicPr>
          <p:cNvPr id="6146" name="Picture 2" descr="http://www.devmedia.com.br/Imagens/gold/SQL/62/artigo3/image1.jpg"/>
          <p:cNvPicPr>
            <a:picLocks noChangeAspect="1" noChangeArrowheads="1"/>
          </p:cNvPicPr>
          <p:nvPr/>
        </p:nvPicPr>
        <p:blipFill>
          <a:blip r:embed="rId2" cstate="print"/>
          <a:srcRect/>
          <a:stretch>
            <a:fillRect/>
          </a:stretch>
        </p:blipFill>
        <p:spPr bwMode="auto">
          <a:xfrm>
            <a:off x="864904" y="954998"/>
            <a:ext cx="7451512" cy="506629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Tipos</a:t>
            </a:r>
            <a:r>
              <a:rPr lang="en-US" dirty="0" smtClean="0"/>
              <a:t> de BD </a:t>
            </a:r>
            <a:r>
              <a:rPr lang="en-US" dirty="0" err="1" smtClean="0"/>
              <a:t>distribuídos</a:t>
            </a:r>
            <a:endParaRPr lang="pt-BR" dirty="0"/>
          </a:p>
        </p:txBody>
      </p:sp>
      <p:sp>
        <p:nvSpPr>
          <p:cNvPr id="3" name="Espaço Reservado para Conteúdo 2"/>
          <p:cNvSpPr>
            <a:spLocks noGrp="1"/>
          </p:cNvSpPr>
          <p:nvPr>
            <p:ph sz="quarter" idx="1"/>
          </p:nvPr>
        </p:nvSpPr>
        <p:spPr>
          <a:xfrm>
            <a:off x="612648" y="2492896"/>
            <a:ext cx="8153400" cy="3603104"/>
          </a:xfrm>
        </p:spPr>
        <p:txBody>
          <a:bodyPr/>
          <a:lstStyle/>
          <a:p>
            <a:r>
              <a:rPr lang="en-US" dirty="0" err="1" smtClean="0"/>
              <a:t>Homagêneo</a:t>
            </a:r>
            <a:r>
              <a:rPr lang="en-US" dirty="0" smtClean="0"/>
              <a:t>: </a:t>
            </a:r>
            <a:r>
              <a:rPr lang="en-US" dirty="0" err="1" smtClean="0"/>
              <a:t>Todos</a:t>
            </a:r>
            <a:r>
              <a:rPr lang="en-US" dirty="0" smtClean="0"/>
              <a:t> </a:t>
            </a:r>
            <a:r>
              <a:rPr lang="en-US" dirty="0" err="1" smtClean="0"/>
              <a:t>os</a:t>
            </a:r>
            <a:r>
              <a:rPr lang="en-US" dirty="0" smtClean="0"/>
              <a:t> </a:t>
            </a:r>
            <a:r>
              <a:rPr lang="en-US" dirty="0" err="1" smtClean="0"/>
              <a:t>nós</a:t>
            </a:r>
            <a:r>
              <a:rPr lang="en-US" dirty="0" smtClean="0"/>
              <a:t> </a:t>
            </a:r>
            <a:r>
              <a:rPr lang="en-US" dirty="0" err="1" smtClean="0"/>
              <a:t>rodam</a:t>
            </a:r>
            <a:r>
              <a:rPr lang="en-US" dirty="0" smtClean="0"/>
              <a:t> o </a:t>
            </a:r>
            <a:r>
              <a:rPr lang="en-US" dirty="0" err="1" smtClean="0"/>
              <a:t>mesmo</a:t>
            </a:r>
            <a:r>
              <a:rPr lang="en-US" dirty="0" smtClean="0"/>
              <a:t> SGBD</a:t>
            </a:r>
          </a:p>
          <a:p>
            <a:r>
              <a:rPr lang="en-US" dirty="0" err="1" smtClean="0"/>
              <a:t>Heterogêneo</a:t>
            </a:r>
            <a:r>
              <a:rPr lang="en-US" dirty="0" smtClean="0"/>
              <a:t>: </a:t>
            </a:r>
            <a:r>
              <a:rPr lang="en-US" dirty="0" err="1" smtClean="0"/>
              <a:t>Diferentes</a:t>
            </a:r>
            <a:r>
              <a:rPr lang="en-US" dirty="0" smtClean="0"/>
              <a:t> </a:t>
            </a:r>
            <a:r>
              <a:rPr lang="en-US" dirty="0" err="1" smtClean="0"/>
              <a:t>nós</a:t>
            </a:r>
            <a:r>
              <a:rPr lang="en-US" dirty="0" smtClean="0"/>
              <a:t> </a:t>
            </a:r>
            <a:r>
              <a:rPr lang="en-US" dirty="0" err="1" smtClean="0"/>
              <a:t>rodando</a:t>
            </a:r>
            <a:r>
              <a:rPr lang="en-US" dirty="0" smtClean="0"/>
              <a:t> </a:t>
            </a:r>
            <a:r>
              <a:rPr lang="en-US" dirty="0" err="1" smtClean="0"/>
              <a:t>diferentes</a:t>
            </a:r>
            <a:r>
              <a:rPr lang="en-US" dirty="0" smtClean="0"/>
              <a:t> SGBDs ( </a:t>
            </a:r>
            <a:r>
              <a:rPr lang="en-US" dirty="0" err="1" smtClean="0"/>
              <a:t>relacionais</a:t>
            </a:r>
            <a:r>
              <a:rPr lang="en-US" dirty="0" smtClean="0"/>
              <a:t> </a:t>
            </a:r>
            <a:r>
              <a:rPr lang="en-US" dirty="0" err="1" smtClean="0"/>
              <a:t>ou</a:t>
            </a:r>
            <a:r>
              <a:rPr lang="en-US" dirty="0" smtClean="0"/>
              <a:t> </a:t>
            </a:r>
            <a:r>
              <a:rPr lang="en-US" dirty="0" err="1" smtClean="0"/>
              <a:t>mesmo</a:t>
            </a:r>
            <a:r>
              <a:rPr lang="en-US" dirty="0" smtClean="0"/>
              <a:t> </a:t>
            </a:r>
            <a:r>
              <a:rPr lang="en-US" dirty="0" err="1" smtClean="0"/>
              <a:t>não</a:t>
            </a:r>
            <a:r>
              <a:rPr lang="en-US" dirty="0" smtClean="0"/>
              <a:t> </a:t>
            </a:r>
            <a:r>
              <a:rPr lang="en-US" dirty="0" err="1" smtClean="0"/>
              <a:t>relacionais</a:t>
            </a:r>
            <a:r>
              <a:rPr lang="en-US" dirty="0" smtClean="0"/>
              <a:t>)</a:t>
            </a:r>
            <a:endParaRPr lang="pt-B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Principais</a:t>
            </a:r>
            <a:r>
              <a:rPr lang="en-US" dirty="0" smtClean="0"/>
              <a:t> </a:t>
            </a:r>
            <a:r>
              <a:rPr lang="en-US" dirty="0" err="1" smtClean="0"/>
              <a:t>Características</a:t>
            </a:r>
            <a:r>
              <a:rPr lang="en-US" dirty="0" smtClean="0"/>
              <a:t> do SGBD </a:t>
            </a:r>
            <a:r>
              <a:rPr lang="en-US" dirty="0" err="1" smtClean="0"/>
              <a:t>Distribuído</a:t>
            </a:r>
            <a:r>
              <a:rPr lang="en-US" dirty="0" smtClean="0"/>
              <a:t>(12)</a:t>
            </a:r>
            <a:endParaRPr lang="pt-BR" dirty="0"/>
          </a:p>
        </p:txBody>
      </p:sp>
      <p:sp>
        <p:nvSpPr>
          <p:cNvPr id="3" name="Espaço Reservado para Conteúdo 2"/>
          <p:cNvSpPr>
            <a:spLocks noGrp="1"/>
          </p:cNvSpPr>
          <p:nvPr>
            <p:ph sz="quarter" idx="1"/>
          </p:nvPr>
        </p:nvSpPr>
        <p:spPr>
          <a:xfrm>
            <a:off x="612648" y="2420888"/>
            <a:ext cx="8153400" cy="3675112"/>
          </a:xfrm>
        </p:spPr>
        <p:txBody>
          <a:bodyPr>
            <a:normAutofit/>
          </a:bodyPr>
          <a:lstStyle/>
          <a:p>
            <a:r>
              <a:rPr lang="pt-BR" dirty="0"/>
              <a:t>   </a:t>
            </a:r>
            <a:r>
              <a:rPr lang="pt-BR" b="1" dirty="0"/>
              <a:t>Autonomia local</a:t>
            </a:r>
            <a:r>
              <a:rPr lang="pt-BR" dirty="0"/>
              <a:t>: cada nó participante de um sistema distribuído (cada SGBDD) deve ser independente dos outros nós e prover mecanismos de segurança, bloqueio, acesso, integridade e recuperação após falha;</a:t>
            </a:r>
            <a:br>
              <a:rPr lang="pt-BR" dirty="0"/>
            </a:br>
            <a:r>
              <a:rPr lang="pt-BR" dirty="0"/>
              <a:t/>
            </a:r>
            <a:br>
              <a:rPr lang="pt-BR" dirty="0"/>
            </a:br>
            <a:endParaRPr lang="pt-B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a:xfrm>
            <a:off x="612648" y="2348880"/>
            <a:ext cx="8153400" cy="3747120"/>
          </a:xfrm>
        </p:spPr>
        <p:txBody>
          <a:bodyPr>
            <a:normAutofit lnSpcReduction="10000"/>
          </a:bodyPr>
          <a:lstStyle/>
          <a:p>
            <a:r>
              <a:rPr lang="pt-BR" b="1" dirty="0"/>
              <a:t>Independência de um nó central</a:t>
            </a:r>
            <a:r>
              <a:rPr lang="pt-BR" dirty="0"/>
              <a:t>: um SGBDD não deve depender de um nó central. Se a dependência ocorrer, o sistema fica menos robusto, já que possui um único ponto de falha. Isso afetaria todos os outros nós. Um nó central pode acarretar perda de desempenho do sistema, já que tende a ficar muito “carregado”;</a:t>
            </a:r>
            <a:br>
              <a:rPr lang="pt-BR" dirty="0"/>
            </a:br>
            <a:r>
              <a:rPr lang="pt-BR" dirty="0"/>
              <a:t/>
            </a:r>
            <a:br>
              <a:rPr lang="pt-BR" dirty="0"/>
            </a:br>
            <a:endParaRPr lang="pt-B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a:xfrm>
            <a:off x="612648" y="2276872"/>
            <a:ext cx="8153400" cy="3819128"/>
          </a:xfrm>
        </p:spPr>
        <p:txBody>
          <a:bodyPr>
            <a:normAutofit/>
          </a:bodyPr>
          <a:lstStyle/>
          <a:p>
            <a:r>
              <a:rPr lang="pt-BR" b="1" dirty="0"/>
              <a:t>Operação contínua</a:t>
            </a:r>
            <a:r>
              <a:rPr lang="pt-BR" dirty="0"/>
              <a:t>: um sistema distribuído não deve necessitar desativação. As operações de backup e a recuperação devem ter suporte on-line. As operações devem ser rápidas o bastante para não afetarem o funcionamento do sistema (backup incremental, por exemplo);</a:t>
            </a:r>
            <a:br>
              <a:rPr lang="pt-BR" dirty="0"/>
            </a:br>
            <a:r>
              <a:rPr lang="pt-BR" dirty="0"/>
              <a:t/>
            </a:r>
            <a:br>
              <a:rPr lang="pt-BR" dirty="0"/>
            </a:br>
            <a:endParaRPr lang="pt-B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a:xfrm>
            <a:off x="612648" y="2420888"/>
            <a:ext cx="8153400" cy="3675112"/>
          </a:xfrm>
        </p:spPr>
        <p:txBody>
          <a:bodyPr>
            <a:normAutofit/>
          </a:bodyPr>
          <a:lstStyle/>
          <a:p>
            <a:r>
              <a:rPr lang="pt-BR" b="1" dirty="0"/>
              <a:t>Transparência e independência de localidade</a:t>
            </a:r>
            <a:r>
              <a:rPr lang="pt-BR" dirty="0"/>
              <a:t>: os usuários do sistema não precisam ter ciência do local onde os dados estão armazenados. Para o usuário, os dados devem ser vistos como se fossem locais.</a:t>
            </a:r>
            <a:br>
              <a:rPr lang="pt-BR" dirty="0"/>
            </a:br>
            <a:r>
              <a:rPr lang="pt-BR" dirty="0"/>
              <a:t/>
            </a:r>
            <a:br>
              <a:rPr lang="pt-BR" dirty="0"/>
            </a:br>
            <a:endParaRPr lang="pt-B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a:xfrm>
            <a:off x="612648" y="2636912"/>
            <a:ext cx="8153400" cy="3459088"/>
          </a:xfrm>
        </p:spPr>
        <p:txBody>
          <a:bodyPr>
            <a:normAutofit fontScale="85000" lnSpcReduction="20000"/>
          </a:bodyPr>
          <a:lstStyle/>
          <a:p>
            <a:r>
              <a:rPr lang="pt-BR" dirty="0"/>
              <a:t> </a:t>
            </a:r>
            <a:r>
              <a:rPr lang="pt-BR" b="1" dirty="0"/>
              <a:t>Independência de fragmentação</a:t>
            </a:r>
            <a:r>
              <a:rPr lang="pt-BR" dirty="0"/>
              <a:t>: as tabelas do sistema de banco de dados distribuído podem estar fragmentadas e localizadas fisicamente em diferentes nós, de forma transparente para o usuário. Usuários e aplicações não devem saber que as tabelas estão armazenadas em nó diferente do nó onde são feitas as operações. A fragmentação pode ser horizontal (fragmentação em linhas) ou vertical (fragmentação em colunas).</a:t>
            </a:r>
            <a:br>
              <a:rPr lang="pt-BR" dirty="0"/>
            </a:br>
            <a:r>
              <a:rPr lang="pt-BR" dirty="0"/>
              <a:t/>
            </a:r>
            <a:br>
              <a:rPr lang="pt-BR" dirty="0"/>
            </a:br>
            <a:endParaRPr lang="pt-B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a:xfrm>
            <a:off x="612648" y="2492896"/>
            <a:ext cx="8153400" cy="3603104"/>
          </a:xfrm>
        </p:spPr>
        <p:txBody>
          <a:bodyPr>
            <a:normAutofit fontScale="85000" lnSpcReduction="20000"/>
          </a:bodyPr>
          <a:lstStyle/>
          <a:p>
            <a:r>
              <a:rPr lang="pt-BR" dirty="0"/>
              <a:t>  </a:t>
            </a:r>
            <a:r>
              <a:rPr lang="pt-BR" b="1" dirty="0"/>
              <a:t>Independência de replicação</a:t>
            </a:r>
            <a:r>
              <a:rPr lang="pt-BR" dirty="0"/>
              <a:t>: dados replicados em vários nós da rede, de forma transparente. Assim como nas regras de independência de localização e fragmentação, a independência de replicação é projetada para livrar os usuários de preocupações relacionados com o local onde os dados estão armazenados. No caso da replicação, os usuários e as aplicações não precisam saber que réplicas de dados são mantidas e sincronizadas automaticamente pelo SGBDD;</a:t>
            </a:r>
            <a:br>
              <a:rPr lang="pt-BR" dirty="0"/>
            </a:br>
            <a:r>
              <a:rPr lang="pt-BR" dirty="0"/>
              <a:t/>
            </a:r>
            <a:br>
              <a:rPr lang="pt-BR" dirty="0"/>
            </a:br>
            <a:endParaRPr lang="pt-B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a:xfrm>
            <a:off x="612648" y="2204864"/>
            <a:ext cx="8153400" cy="3891136"/>
          </a:xfrm>
        </p:spPr>
        <p:txBody>
          <a:bodyPr>
            <a:normAutofit fontScale="92500" lnSpcReduction="20000"/>
          </a:bodyPr>
          <a:lstStyle/>
          <a:p>
            <a:r>
              <a:rPr lang="pt-BR" b="1" dirty="0"/>
              <a:t>Processamento de consultas distribuído</a:t>
            </a:r>
            <a:r>
              <a:rPr lang="pt-BR" dirty="0"/>
              <a:t>: o desempenho de uma consulta deve ser independente do local onde a mesma é executada. O SGBDD deve possuir um </a:t>
            </a:r>
            <a:r>
              <a:rPr lang="pt-BR" dirty="0" err="1"/>
              <a:t>otimizador</a:t>
            </a:r>
            <a:r>
              <a:rPr lang="pt-BR" dirty="0"/>
              <a:t> que possa selecionar não apenas o melhor caminho para o acesso a um determinado nó da rede, mas também otimizar o desempenho de uma consulta distribuída, levando em conta a localização dos dados, utilização de CPU e I/O e ainda o tráfego da rede;</a:t>
            </a:r>
            <a:br>
              <a:rPr lang="pt-BR" dirty="0"/>
            </a:br>
            <a:r>
              <a:rPr lang="pt-BR" dirty="0"/>
              <a:t/>
            </a:r>
            <a:br>
              <a:rPr lang="pt-BR" dirty="0"/>
            </a:br>
            <a:endParaRPr lang="pt-B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a:xfrm>
            <a:off x="612648" y="2204864"/>
            <a:ext cx="8153400" cy="3891136"/>
          </a:xfrm>
        </p:spPr>
        <p:txBody>
          <a:bodyPr>
            <a:normAutofit lnSpcReduction="10000"/>
          </a:bodyPr>
          <a:lstStyle/>
          <a:p>
            <a:r>
              <a:rPr lang="pt-BR" b="1" dirty="0"/>
              <a:t>Gerenciamento de transações distribuídas</a:t>
            </a:r>
            <a:r>
              <a:rPr lang="pt-BR" dirty="0"/>
              <a:t>: Em um sistema distribuído, uma única transação pode envolver a execução de código de vários sites. A transação, nesse caso, consiste em vários agentes. O sistema precisa saber quando dois agentes são partes da mesma transação; esses agentes não devem ter impasses entre eles (</a:t>
            </a:r>
            <a:r>
              <a:rPr lang="pt-BR" i="1" dirty="0" err="1"/>
              <a:t>deadlock</a:t>
            </a:r>
            <a:r>
              <a:rPr lang="pt-BR" dirty="0"/>
              <a:t>).</a:t>
            </a:r>
            <a:br>
              <a:rPr lang="pt-BR" dirty="0"/>
            </a:br>
            <a:r>
              <a:rPr lang="pt-BR" dirty="0"/>
              <a:t/>
            </a:r>
            <a:br>
              <a:rPr lang="pt-BR" dirty="0"/>
            </a:br>
            <a:endParaRPr lang="pt-B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Conceitos</a:t>
            </a:r>
            <a:r>
              <a:rPr lang="en-US" dirty="0" smtClean="0"/>
              <a:t> de BD</a:t>
            </a:r>
            <a:endParaRPr lang="pt-BR" dirty="0"/>
          </a:p>
        </p:txBody>
      </p:sp>
      <p:sp>
        <p:nvSpPr>
          <p:cNvPr id="3" name="Espaço Reservado para Conteúdo 2"/>
          <p:cNvSpPr>
            <a:spLocks noGrp="1"/>
          </p:cNvSpPr>
          <p:nvPr>
            <p:ph sz="quarter" idx="1"/>
          </p:nvPr>
        </p:nvSpPr>
        <p:spPr/>
        <p:txBody>
          <a:bodyPr>
            <a:normAutofit lnSpcReduction="10000"/>
          </a:bodyPr>
          <a:lstStyle/>
          <a:p>
            <a:r>
              <a:rPr lang="pt-BR" dirty="0" smtClean="0"/>
              <a:t>Um banco de dados é uma coleção de dados </a:t>
            </a:r>
            <a:r>
              <a:rPr lang="pt-BR" dirty="0" err="1" smtClean="0"/>
              <a:t>interrelacionados</a:t>
            </a:r>
            <a:r>
              <a:rPr lang="pt-BR" dirty="0" smtClean="0"/>
              <a:t>.</a:t>
            </a:r>
          </a:p>
          <a:p>
            <a:r>
              <a:rPr lang="pt-BR" dirty="0" smtClean="0"/>
              <a:t>Um sistema gerenciador de banco de dados é um pacote de software projetado para armazenamento e gerenciamento de bancos de dados.</a:t>
            </a:r>
          </a:p>
          <a:p>
            <a:pPr lvl="1"/>
            <a:r>
              <a:rPr lang="pt-BR" dirty="0" smtClean="0"/>
              <a:t> Acesso</a:t>
            </a:r>
          </a:p>
          <a:p>
            <a:pPr lvl="1"/>
            <a:r>
              <a:rPr lang="pt-BR" dirty="0" smtClean="0"/>
              <a:t> Controle de Concorrência</a:t>
            </a:r>
          </a:p>
          <a:p>
            <a:pPr lvl="1"/>
            <a:r>
              <a:rPr lang="pt-BR" dirty="0" smtClean="0"/>
              <a:t> Recuperação</a:t>
            </a:r>
          </a:p>
          <a:p>
            <a:pPr lvl="1"/>
            <a:r>
              <a:rPr lang="pt-BR" dirty="0" smtClean="0"/>
              <a:t> Armazenamento</a:t>
            </a:r>
            <a:endParaRPr lang="pt-B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a:xfrm>
            <a:off x="612648" y="2132856"/>
            <a:ext cx="8153400" cy="3963144"/>
          </a:xfrm>
        </p:spPr>
        <p:txBody>
          <a:bodyPr>
            <a:normAutofit/>
          </a:bodyPr>
          <a:lstStyle/>
          <a:p>
            <a:r>
              <a:rPr lang="pt-BR" dirty="0"/>
              <a:t> </a:t>
            </a:r>
            <a:r>
              <a:rPr lang="pt-BR" b="1" dirty="0"/>
              <a:t>Independência de hardware</a:t>
            </a:r>
            <a:r>
              <a:rPr lang="pt-BR" dirty="0"/>
              <a:t>: é uma característica desejável que um SGBDD não dependa de um determinado hardware, nem deve ser limitado a uma determinada plataforma;</a:t>
            </a:r>
            <a:br>
              <a:rPr lang="pt-BR" dirty="0"/>
            </a:br>
            <a:r>
              <a:rPr lang="pt-BR" dirty="0"/>
              <a:t/>
            </a:r>
            <a:br>
              <a:rPr lang="pt-BR" dirty="0"/>
            </a:br>
            <a:endParaRPr lang="pt-B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a:xfrm>
            <a:off x="612648" y="2276872"/>
            <a:ext cx="8153400" cy="3819128"/>
          </a:xfrm>
        </p:spPr>
        <p:txBody>
          <a:bodyPr>
            <a:normAutofit/>
          </a:bodyPr>
          <a:lstStyle/>
          <a:p>
            <a:r>
              <a:rPr lang="pt-BR" dirty="0"/>
              <a:t> </a:t>
            </a:r>
            <a:r>
              <a:rPr lang="pt-BR" b="1" dirty="0"/>
              <a:t>Independência de SGBD</a:t>
            </a:r>
            <a:r>
              <a:rPr lang="pt-BR" dirty="0"/>
              <a:t>: um SGBDD ideal deve possuir capacidades para se comunicar com outros sistemas de banco de dados executando em nós diferentes, ainda que heterogêneos.</a:t>
            </a:r>
            <a:br>
              <a:rPr lang="pt-BR" dirty="0"/>
            </a:br>
            <a:r>
              <a:rPr lang="pt-BR" dirty="0"/>
              <a:t/>
            </a:r>
            <a:br>
              <a:rPr lang="pt-BR" dirty="0"/>
            </a:br>
            <a:endParaRPr lang="pt-B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US" dirty="0" err="1" smtClean="0"/>
              <a:t>Banco</a:t>
            </a:r>
            <a:r>
              <a:rPr lang="en-US" dirty="0" smtClean="0"/>
              <a:t> de Dados </a:t>
            </a:r>
            <a:r>
              <a:rPr lang="en-US" dirty="0" err="1" smtClean="0"/>
              <a:t>Centralizados</a:t>
            </a:r>
            <a:endParaRPr lang="pt-BR" dirty="0"/>
          </a:p>
        </p:txBody>
      </p:sp>
      <p:sp>
        <p:nvSpPr>
          <p:cNvPr id="3" name="Espaço Reservado para Conteúdo 2"/>
          <p:cNvSpPr>
            <a:spLocks noGrp="1"/>
          </p:cNvSpPr>
          <p:nvPr>
            <p:ph sz="quarter" idx="1"/>
          </p:nvPr>
        </p:nvSpPr>
        <p:spPr/>
        <p:txBody>
          <a:bodyPr/>
          <a:lstStyle/>
          <a:p>
            <a:endParaRPr lang="pt-BR"/>
          </a:p>
        </p:txBody>
      </p:sp>
      <p:pic>
        <p:nvPicPr>
          <p:cNvPr id="10241" name="Picture 1"/>
          <p:cNvPicPr>
            <a:picLocks noChangeAspect="1" noChangeArrowheads="1"/>
          </p:cNvPicPr>
          <p:nvPr/>
        </p:nvPicPr>
        <p:blipFill>
          <a:blip r:embed="rId2" cstate="print"/>
          <a:srcRect/>
          <a:stretch>
            <a:fillRect/>
          </a:stretch>
        </p:blipFill>
        <p:spPr bwMode="auto">
          <a:xfrm>
            <a:off x="467543" y="1301792"/>
            <a:ext cx="8021689" cy="51515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Motivação</a:t>
            </a:r>
            <a:r>
              <a:rPr lang="en-US" dirty="0" smtClean="0"/>
              <a:t> </a:t>
            </a:r>
            <a:r>
              <a:rPr lang="en-US" dirty="0" err="1" smtClean="0"/>
              <a:t>para</a:t>
            </a:r>
            <a:r>
              <a:rPr lang="en-US" dirty="0" smtClean="0"/>
              <a:t> a </a:t>
            </a:r>
            <a:r>
              <a:rPr lang="en-US" dirty="0" err="1" smtClean="0"/>
              <a:t>criação</a:t>
            </a:r>
            <a:r>
              <a:rPr lang="en-US" dirty="0" smtClean="0"/>
              <a:t> de BD </a:t>
            </a:r>
            <a:r>
              <a:rPr lang="en-US" dirty="0" err="1" smtClean="0"/>
              <a:t>distribuídos</a:t>
            </a:r>
            <a:endParaRPr lang="pt-BR" dirty="0"/>
          </a:p>
        </p:txBody>
      </p:sp>
      <p:sp>
        <p:nvSpPr>
          <p:cNvPr id="3" name="Espaço Reservado para Conteúdo 2"/>
          <p:cNvSpPr>
            <a:spLocks noGrp="1"/>
          </p:cNvSpPr>
          <p:nvPr>
            <p:ph sz="quarter" idx="1"/>
          </p:nvPr>
        </p:nvSpPr>
        <p:spPr/>
        <p:txBody>
          <a:bodyPr/>
          <a:lstStyle/>
          <a:p>
            <a:r>
              <a:rPr lang="en-US" dirty="0" err="1" smtClean="0"/>
              <a:t>Qual</a:t>
            </a:r>
            <a:r>
              <a:rPr lang="en-US" dirty="0" smtClean="0"/>
              <a:t> </a:t>
            </a:r>
            <a:r>
              <a:rPr lang="en-US" dirty="0" err="1" smtClean="0"/>
              <a:t>foi</a:t>
            </a:r>
            <a:r>
              <a:rPr lang="en-US" dirty="0" smtClean="0"/>
              <a:t> a principal </a:t>
            </a:r>
            <a:r>
              <a:rPr lang="en-US" dirty="0" err="1" smtClean="0"/>
              <a:t>motivação</a:t>
            </a:r>
            <a:r>
              <a:rPr lang="en-US" dirty="0" smtClean="0"/>
              <a:t>?</a:t>
            </a:r>
            <a:endParaRPr lang="pt-BR" dirty="0"/>
          </a:p>
        </p:txBody>
      </p:sp>
      <p:pic>
        <p:nvPicPr>
          <p:cNvPr id="7170" name="Picture 2" descr="http://raphaastolfi.files.wordpress.com/2013/03/depositphotos_1305600-global-network-the-internet-isolated-3d.jpg"/>
          <p:cNvPicPr>
            <a:picLocks noChangeAspect="1" noChangeArrowheads="1"/>
          </p:cNvPicPr>
          <p:nvPr/>
        </p:nvPicPr>
        <p:blipFill>
          <a:blip r:embed="rId2" cstate="print"/>
          <a:srcRect/>
          <a:stretch>
            <a:fillRect/>
          </a:stretch>
        </p:blipFill>
        <p:spPr bwMode="auto">
          <a:xfrm>
            <a:off x="1547664" y="2492896"/>
            <a:ext cx="5568619" cy="41764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ipe(down)">
                                      <p:cBhvr>
                                        <p:cTn id="7"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Cenário</a:t>
            </a:r>
            <a:r>
              <a:rPr lang="en-US" dirty="0" smtClean="0"/>
              <a:t> </a:t>
            </a:r>
            <a:r>
              <a:rPr lang="en-US" dirty="0" err="1" smtClean="0"/>
              <a:t>Histórico</a:t>
            </a:r>
            <a:endParaRPr lang="pt-BR" dirty="0"/>
          </a:p>
        </p:txBody>
      </p:sp>
      <p:sp>
        <p:nvSpPr>
          <p:cNvPr id="3" name="Espaço Reservado para Conteúdo 2"/>
          <p:cNvSpPr>
            <a:spLocks noGrp="1"/>
          </p:cNvSpPr>
          <p:nvPr>
            <p:ph sz="quarter" idx="1"/>
          </p:nvPr>
        </p:nvSpPr>
        <p:spPr/>
        <p:txBody>
          <a:bodyPr/>
          <a:lstStyle/>
          <a:p>
            <a:r>
              <a:rPr lang="en-US" dirty="0" smtClean="0"/>
              <a:t>SGBD </a:t>
            </a:r>
            <a:r>
              <a:rPr lang="en-US" dirty="0" err="1" smtClean="0"/>
              <a:t>Centralizado</a:t>
            </a:r>
            <a:r>
              <a:rPr lang="en-US" dirty="0" smtClean="0"/>
              <a:t>	</a:t>
            </a:r>
          </a:p>
          <a:p>
            <a:pPr lvl="1"/>
            <a:r>
              <a:rPr lang="en-US" dirty="0" smtClean="0"/>
              <a:t>Reside </a:t>
            </a:r>
            <a:r>
              <a:rPr lang="en-US" dirty="0" err="1" smtClean="0"/>
              <a:t>em</a:t>
            </a:r>
            <a:r>
              <a:rPr lang="en-US" dirty="0" smtClean="0"/>
              <a:t> um </a:t>
            </a:r>
            <a:r>
              <a:rPr lang="en-US" dirty="0" err="1" smtClean="0"/>
              <a:t>único</a:t>
            </a:r>
            <a:r>
              <a:rPr lang="en-US" dirty="0" smtClean="0"/>
              <a:t> </a:t>
            </a:r>
            <a:r>
              <a:rPr lang="en-US" dirty="0" err="1" smtClean="0"/>
              <a:t>sistema</a:t>
            </a:r>
            <a:r>
              <a:rPr lang="en-US" dirty="0" smtClean="0"/>
              <a:t> </a:t>
            </a:r>
            <a:r>
              <a:rPr lang="en-US" dirty="0" err="1" smtClean="0"/>
              <a:t>computacional</a:t>
            </a:r>
            <a:endParaRPr lang="en-US" dirty="0" smtClean="0"/>
          </a:p>
          <a:p>
            <a:pPr lvl="2"/>
            <a:r>
              <a:rPr lang="en-US" dirty="0" smtClean="0"/>
              <a:t>Hardware (</a:t>
            </a:r>
            <a:r>
              <a:rPr lang="en-US" dirty="0" err="1" smtClean="0"/>
              <a:t>CPU+Memória+Disco</a:t>
            </a:r>
            <a:r>
              <a:rPr lang="en-US" dirty="0" smtClean="0"/>
              <a:t>)</a:t>
            </a:r>
          </a:p>
          <a:p>
            <a:pPr lvl="2"/>
            <a:r>
              <a:rPr lang="en-US" dirty="0" smtClean="0"/>
              <a:t>S.O.</a:t>
            </a:r>
          </a:p>
          <a:p>
            <a:pPr lvl="2"/>
            <a:endParaRPr lang="en-US" dirty="0"/>
          </a:p>
          <a:p>
            <a:pPr lvl="1"/>
            <a:r>
              <a:rPr lang="en-US" dirty="0" err="1" smtClean="0"/>
              <a:t>Cenário</a:t>
            </a:r>
            <a:r>
              <a:rPr lang="en-US" dirty="0" smtClean="0"/>
              <a:t> </a:t>
            </a:r>
            <a:r>
              <a:rPr lang="en-US" dirty="0" err="1" smtClean="0"/>
              <a:t>década</a:t>
            </a:r>
            <a:r>
              <a:rPr lang="en-US" dirty="0" smtClean="0"/>
              <a:t> de 80</a:t>
            </a:r>
          </a:p>
          <a:p>
            <a:pPr lvl="2"/>
            <a:r>
              <a:rPr lang="en-US" dirty="0" err="1" smtClean="0"/>
              <a:t>Empresa</a:t>
            </a:r>
            <a:r>
              <a:rPr lang="en-US" dirty="0" smtClean="0"/>
              <a:t> </a:t>
            </a:r>
            <a:r>
              <a:rPr lang="en-US" dirty="0" err="1" smtClean="0"/>
              <a:t>globalizada</a:t>
            </a:r>
            <a:r>
              <a:rPr lang="en-US" dirty="0" smtClean="0"/>
              <a:t> –</a:t>
            </a:r>
            <a:r>
              <a:rPr lang="en-US" dirty="0" err="1" smtClean="0"/>
              <a:t>Departamentos</a:t>
            </a:r>
            <a:r>
              <a:rPr lang="en-US" dirty="0" smtClean="0"/>
              <a:t>/</a:t>
            </a:r>
            <a:r>
              <a:rPr lang="en-US" dirty="0" err="1" smtClean="0"/>
              <a:t>filiais</a:t>
            </a:r>
            <a:r>
              <a:rPr lang="en-US" dirty="0" smtClean="0"/>
              <a:t> </a:t>
            </a:r>
            <a:r>
              <a:rPr lang="en-US" dirty="0" err="1" smtClean="0"/>
              <a:t>distribuídos</a:t>
            </a:r>
            <a:r>
              <a:rPr lang="en-US" dirty="0" smtClean="0"/>
              <a:t> </a:t>
            </a:r>
            <a:r>
              <a:rPr lang="en-US" dirty="0" err="1" smtClean="0"/>
              <a:t>pelo</a:t>
            </a:r>
            <a:r>
              <a:rPr lang="en-US" dirty="0" smtClean="0"/>
              <a:t> </a:t>
            </a:r>
            <a:r>
              <a:rPr lang="en-US" dirty="0" err="1" smtClean="0"/>
              <a:t>mundo</a:t>
            </a:r>
            <a:endParaRPr lang="en-US" dirty="0" smtClean="0"/>
          </a:p>
          <a:p>
            <a:pPr lvl="2"/>
            <a:r>
              <a:rPr lang="en-US" dirty="0" smtClean="0"/>
              <a:t>Grande volume de dados</a:t>
            </a:r>
          </a:p>
          <a:p>
            <a:pPr lvl="2"/>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Principais</a:t>
            </a:r>
            <a:r>
              <a:rPr lang="en-US" dirty="0" smtClean="0"/>
              <a:t> </a:t>
            </a:r>
            <a:r>
              <a:rPr lang="en-US" dirty="0" err="1" smtClean="0"/>
              <a:t>Motivos</a:t>
            </a:r>
            <a:endParaRPr lang="pt-BR" dirty="0"/>
          </a:p>
        </p:txBody>
      </p:sp>
      <p:sp>
        <p:nvSpPr>
          <p:cNvPr id="3" name="Espaço Reservado para Conteúdo 2"/>
          <p:cNvSpPr>
            <a:spLocks noGrp="1"/>
          </p:cNvSpPr>
          <p:nvPr>
            <p:ph sz="quarter" idx="1"/>
          </p:nvPr>
        </p:nvSpPr>
        <p:spPr>
          <a:xfrm>
            <a:off x="612648" y="2420888"/>
            <a:ext cx="8153400" cy="3675112"/>
          </a:xfrm>
        </p:spPr>
        <p:txBody>
          <a:bodyPr/>
          <a:lstStyle/>
          <a:p>
            <a:r>
              <a:rPr lang="pt-BR" dirty="0" smtClean="0"/>
              <a:t>Um dos importantes objetivos da tecnologia</a:t>
            </a:r>
          </a:p>
          <a:p>
            <a:r>
              <a:rPr lang="pt-BR" dirty="0" smtClean="0"/>
              <a:t>De bancos de dados distribuídos é…</a:t>
            </a:r>
          </a:p>
          <a:p>
            <a:pPr lvl="1"/>
            <a:r>
              <a:rPr lang="pt-BR" dirty="0" smtClean="0"/>
              <a:t>alcançar integração sem ter centralização </a:t>
            </a:r>
          </a:p>
          <a:p>
            <a:pPr>
              <a:buNone/>
            </a:pPr>
            <a:r>
              <a:rPr lang="pt-BR" dirty="0" smtClean="0"/>
              <a:t>•  Por que distribuir?</a:t>
            </a:r>
          </a:p>
          <a:p>
            <a:pPr lvl="1"/>
            <a:r>
              <a:rPr lang="pt-BR" dirty="0" smtClean="0"/>
              <a:t>organização inerentemente distribuída</a:t>
            </a:r>
          </a:p>
          <a:p>
            <a:pPr lvl="1"/>
            <a:r>
              <a:rPr lang="pt-BR" dirty="0" smtClean="0"/>
              <a:t>Dividir para conquistar</a:t>
            </a:r>
          </a:p>
          <a:p>
            <a:endParaRPr lang="pt-B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p:txBody>
          <a:bodyPr/>
          <a:lstStyle/>
          <a:p>
            <a:endParaRPr lang="pt-BR"/>
          </a:p>
        </p:txBody>
      </p:sp>
      <p:pic>
        <p:nvPicPr>
          <p:cNvPr id="9218" name="Picture 2" descr="http://imasters.com.br/wp-content/uploads/2013/10/bdd-3.png"/>
          <p:cNvPicPr>
            <a:picLocks noChangeAspect="1" noChangeArrowheads="1"/>
          </p:cNvPicPr>
          <p:nvPr/>
        </p:nvPicPr>
        <p:blipFill>
          <a:blip r:embed="rId2" cstate="print"/>
          <a:srcRect/>
          <a:stretch>
            <a:fillRect/>
          </a:stretch>
        </p:blipFill>
        <p:spPr bwMode="auto">
          <a:xfrm>
            <a:off x="346119" y="988016"/>
            <a:ext cx="8474353" cy="524929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US" dirty="0" err="1" smtClean="0"/>
              <a:t>Sistema</a:t>
            </a:r>
            <a:r>
              <a:rPr lang="en-US" dirty="0" smtClean="0"/>
              <a:t> </a:t>
            </a:r>
            <a:r>
              <a:rPr lang="en-US" dirty="0" err="1" smtClean="0"/>
              <a:t>Computacional</a:t>
            </a:r>
            <a:r>
              <a:rPr lang="en-US" dirty="0" smtClean="0"/>
              <a:t> </a:t>
            </a:r>
            <a:r>
              <a:rPr lang="en-US" dirty="0" err="1" smtClean="0"/>
              <a:t>distribuidos</a:t>
            </a:r>
            <a:endParaRPr lang="pt-BR" dirty="0"/>
          </a:p>
        </p:txBody>
      </p:sp>
      <p:sp>
        <p:nvSpPr>
          <p:cNvPr id="3" name="Espaço Reservado para Conteúdo 2"/>
          <p:cNvSpPr>
            <a:spLocks noGrp="1"/>
          </p:cNvSpPr>
          <p:nvPr>
            <p:ph sz="quarter" idx="1"/>
          </p:nvPr>
        </p:nvSpPr>
        <p:spPr/>
        <p:txBody>
          <a:bodyPr/>
          <a:lstStyle/>
          <a:p>
            <a:r>
              <a:rPr lang="en-US" dirty="0" err="1" smtClean="0"/>
              <a:t>Conjunto</a:t>
            </a:r>
            <a:r>
              <a:rPr lang="en-US" dirty="0" smtClean="0"/>
              <a:t> de </a:t>
            </a:r>
            <a:r>
              <a:rPr lang="en-US" dirty="0" err="1" smtClean="0"/>
              <a:t>dispositivos</a:t>
            </a:r>
            <a:r>
              <a:rPr lang="en-US" dirty="0" smtClean="0"/>
              <a:t> </a:t>
            </a:r>
            <a:r>
              <a:rPr lang="en-US" dirty="0" err="1" smtClean="0"/>
              <a:t>computacionais</a:t>
            </a:r>
            <a:endParaRPr lang="en-US" dirty="0" smtClean="0"/>
          </a:p>
          <a:p>
            <a:pPr lvl="1"/>
            <a:r>
              <a:rPr lang="en-US" dirty="0" err="1" smtClean="0"/>
              <a:t>Interconectados</a:t>
            </a:r>
            <a:r>
              <a:rPr lang="en-US" dirty="0" smtClean="0"/>
              <a:t> </a:t>
            </a:r>
            <a:r>
              <a:rPr lang="en-US" dirty="0" err="1" smtClean="0"/>
              <a:t>por</a:t>
            </a:r>
            <a:r>
              <a:rPr lang="en-US" dirty="0" smtClean="0"/>
              <a:t> </a:t>
            </a:r>
            <a:r>
              <a:rPr lang="en-US" dirty="0" err="1" smtClean="0"/>
              <a:t>uma</a:t>
            </a:r>
            <a:r>
              <a:rPr lang="en-US" dirty="0" smtClean="0"/>
              <a:t> </a:t>
            </a:r>
            <a:r>
              <a:rPr lang="en-US" dirty="0" err="1" smtClean="0"/>
              <a:t>rede</a:t>
            </a:r>
            <a:r>
              <a:rPr lang="en-US" dirty="0" smtClean="0"/>
              <a:t> de </a:t>
            </a:r>
            <a:r>
              <a:rPr lang="en-US" dirty="0" err="1" smtClean="0"/>
              <a:t>comunicação</a:t>
            </a:r>
            <a:endParaRPr lang="en-US" dirty="0" smtClean="0"/>
          </a:p>
          <a:p>
            <a:pPr lvl="1"/>
            <a:r>
              <a:rPr lang="en-US" dirty="0" err="1" smtClean="0"/>
              <a:t>Cooperam</a:t>
            </a:r>
            <a:r>
              <a:rPr lang="en-US" dirty="0" smtClean="0"/>
              <a:t> </a:t>
            </a:r>
            <a:r>
              <a:rPr lang="en-US" dirty="0" err="1" smtClean="0"/>
              <a:t>na</a:t>
            </a:r>
            <a:r>
              <a:rPr lang="en-US" dirty="0" smtClean="0"/>
              <a:t> </a:t>
            </a:r>
            <a:r>
              <a:rPr lang="en-US" dirty="0" err="1" smtClean="0"/>
              <a:t>execução</a:t>
            </a:r>
            <a:r>
              <a:rPr lang="en-US" dirty="0" smtClean="0"/>
              <a:t> de </a:t>
            </a:r>
            <a:r>
              <a:rPr lang="en-US" dirty="0" err="1" smtClean="0"/>
              <a:t>suas</a:t>
            </a:r>
            <a:r>
              <a:rPr lang="en-US" dirty="0" smtClean="0"/>
              <a:t> </a:t>
            </a:r>
            <a:r>
              <a:rPr lang="en-US" dirty="0" err="1" smtClean="0"/>
              <a:t>tarefas</a:t>
            </a:r>
            <a:endParaRPr lang="en-US" dirty="0" smtClean="0"/>
          </a:p>
          <a:p>
            <a:pPr lvl="1"/>
            <a:r>
              <a:rPr lang="en-US" dirty="0" smtClean="0"/>
              <a:t>São </a:t>
            </a:r>
            <a:r>
              <a:rPr lang="en-US" dirty="0" err="1" smtClean="0"/>
              <a:t>capazes</a:t>
            </a:r>
            <a:r>
              <a:rPr lang="en-US" dirty="0" smtClean="0"/>
              <a:t> de </a:t>
            </a:r>
            <a:r>
              <a:rPr lang="en-US" dirty="0" err="1" smtClean="0"/>
              <a:t>executar</a:t>
            </a:r>
            <a:r>
              <a:rPr lang="en-US" dirty="0" smtClean="0"/>
              <a:t> </a:t>
            </a:r>
            <a:r>
              <a:rPr lang="en-US" dirty="0" err="1" smtClean="0"/>
              <a:t>programas</a:t>
            </a:r>
            <a:r>
              <a:rPr lang="en-US" dirty="0" smtClean="0"/>
              <a:t> de </a:t>
            </a:r>
            <a:r>
              <a:rPr lang="en-US" dirty="0" err="1" smtClean="0"/>
              <a:t>fomas</a:t>
            </a:r>
            <a:r>
              <a:rPr lang="en-US" dirty="0" smtClean="0"/>
              <a:t> </a:t>
            </a:r>
            <a:r>
              <a:rPr lang="en-US" dirty="0" err="1" smtClean="0"/>
              <a:t>autônomas</a:t>
            </a:r>
            <a:endParaRPr lang="pt-BR" dirty="0"/>
          </a:p>
        </p:txBody>
      </p:sp>
      <p:pic>
        <p:nvPicPr>
          <p:cNvPr id="4" name="Picture 2" descr="http://1.bp.blogspot.com/_jMNgttQsieM/SwrQhjPWgAI/AAAAAAAAAEU/xt0DwvBMuYw/s320/database.jpg"/>
          <p:cNvPicPr>
            <a:picLocks noChangeAspect="1" noChangeArrowheads="1"/>
          </p:cNvPicPr>
          <p:nvPr/>
        </p:nvPicPr>
        <p:blipFill>
          <a:blip r:embed="rId2" cstate="print"/>
          <a:srcRect/>
          <a:stretch>
            <a:fillRect/>
          </a:stretch>
        </p:blipFill>
        <p:spPr bwMode="auto">
          <a:xfrm>
            <a:off x="6012160" y="3753544"/>
            <a:ext cx="3131840" cy="313184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Banco</a:t>
            </a:r>
            <a:r>
              <a:rPr lang="en-US" dirty="0" smtClean="0"/>
              <a:t> de Dados </a:t>
            </a:r>
            <a:r>
              <a:rPr lang="en-US" dirty="0" err="1" smtClean="0"/>
              <a:t>Distribuidos</a:t>
            </a:r>
            <a:endParaRPr lang="pt-BR" dirty="0"/>
          </a:p>
        </p:txBody>
      </p:sp>
      <p:sp>
        <p:nvSpPr>
          <p:cNvPr id="3" name="Espaço Reservado para Conteúdo 2"/>
          <p:cNvSpPr>
            <a:spLocks noGrp="1"/>
          </p:cNvSpPr>
          <p:nvPr>
            <p:ph sz="quarter" idx="1"/>
          </p:nvPr>
        </p:nvSpPr>
        <p:spPr>
          <a:xfrm>
            <a:off x="612648" y="2492896"/>
            <a:ext cx="8153400" cy="3603104"/>
          </a:xfrm>
        </p:spPr>
        <p:txBody>
          <a:bodyPr>
            <a:normAutofit/>
          </a:bodyPr>
          <a:lstStyle/>
          <a:p>
            <a:pPr>
              <a:buNone/>
            </a:pPr>
            <a:r>
              <a:rPr lang="pt-BR" dirty="0" smtClean="0"/>
              <a:t>Uma </a:t>
            </a:r>
            <a:r>
              <a:rPr lang="pt-BR" dirty="0"/>
              <a:t>coleção de vários bancos de dados logicamente inter-relacionados e distribuídos por uma rede de computadores</a:t>
            </a:r>
            <a:r>
              <a:rPr lang="pt-BR" dirty="0" smtClean="0"/>
              <a:t>.</a:t>
            </a:r>
          </a:p>
          <a:p>
            <a:endParaRPr lang="pt-BR" dirty="0"/>
          </a:p>
          <a:p>
            <a:pPr>
              <a:buNone/>
            </a:pPr>
            <a:r>
              <a:rPr lang="pt-BR" dirty="0" smtClean="0"/>
              <a:t/>
            </a:r>
            <a:br>
              <a:rPr lang="pt-BR" dirty="0" smtClean="0"/>
            </a:br>
            <a:r>
              <a:rPr lang="pt-BR" dirty="0" smtClean="0"/>
              <a:t/>
            </a:r>
            <a:br>
              <a:rPr lang="pt-BR" dirty="0" smtClean="0"/>
            </a:br>
            <a:endParaRPr lang="pt-BR"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o">
  <a:themeElements>
    <a:clrScheme name="Median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92</TotalTime>
  <Words>449</Words>
  <Application>Microsoft Office PowerPoint</Application>
  <PresentationFormat>Apresentação na tela (4:3)</PresentationFormat>
  <Paragraphs>51</Paragraphs>
  <Slides>21</Slides>
  <Notes>0</Notes>
  <HiddenSlides>0</HiddenSlides>
  <MMClips>0</MMClips>
  <ScaleCrop>false</ScaleCrop>
  <HeadingPairs>
    <vt:vector size="4" baseType="variant">
      <vt:variant>
        <vt:lpstr>Tema</vt:lpstr>
      </vt:variant>
      <vt:variant>
        <vt:i4>1</vt:i4>
      </vt:variant>
      <vt:variant>
        <vt:lpstr>Títulos de slides</vt:lpstr>
      </vt:variant>
      <vt:variant>
        <vt:i4>21</vt:i4>
      </vt:variant>
    </vt:vector>
  </HeadingPairs>
  <TitlesOfParts>
    <vt:vector size="22" baseType="lpstr">
      <vt:lpstr>Mediano</vt:lpstr>
      <vt:lpstr>BD Distribuído</vt:lpstr>
      <vt:lpstr>Conceitos de BD</vt:lpstr>
      <vt:lpstr>Banco de Dados Centralizados</vt:lpstr>
      <vt:lpstr>Motivação para a criação de BD distribuídos</vt:lpstr>
      <vt:lpstr>Cenário Histórico</vt:lpstr>
      <vt:lpstr>Principais Motivos</vt:lpstr>
      <vt:lpstr>Slide 7</vt:lpstr>
      <vt:lpstr>Sistema Computacional distribuidos</vt:lpstr>
      <vt:lpstr>Banco de Dados Distribuidos</vt:lpstr>
      <vt:lpstr>Slide 10</vt:lpstr>
      <vt:lpstr>Tipos de BD distribuídos</vt:lpstr>
      <vt:lpstr>Principais Características do SGBD Distribuído(12)</vt:lpstr>
      <vt:lpstr>Slide 13</vt:lpstr>
      <vt:lpstr>Slide 14</vt:lpstr>
      <vt:lpstr>Slide 15</vt:lpstr>
      <vt:lpstr>Slide 16</vt:lpstr>
      <vt:lpstr>Slide 17</vt:lpstr>
      <vt:lpstr>Slide 18</vt:lpstr>
      <vt:lpstr>Slide 19</vt:lpstr>
      <vt:lpstr>Slide 20</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BD Distribuido</dc:title>
  <dc:creator>lilian</dc:creator>
  <cp:lastModifiedBy>lilian.oliveira</cp:lastModifiedBy>
  <cp:revision>14</cp:revision>
  <dcterms:created xsi:type="dcterms:W3CDTF">2014-01-30T12:36:38Z</dcterms:created>
  <dcterms:modified xsi:type="dcterms:W3CDTF">2014-01-30T17:01:00Z</dcterms:modified>
</cp:coreProperties>
</file>